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8" r:id="rId1"/>
  </p:sldMasterIdLst>
  <p:sldIdLst>
    <p:sldId id="276" r:id="rId2"/>
    <p:sldId id="315" r:id="rId3"/>
    <p:sldId id="279" r:id="rId4"/>
    <p:sldId id="288" r:id="rId5"/>
    <p:sldId id="304" r:id="rId6"/>
    <p:sldId id="281" r:id="rId7"/>
    <p:sldId id="305" r:id="rId8"/>
    <p:sldId id="306" r:id="rId9"/>
    <p:sldId id="308" r:id="rId10"/>
    <p:sldId id="309" r:id="rId11"/>
    <p:sldId id="299" r:id="rId12"/>
    <p:sldId id="310" r:id="rId13"/>
    <p:sldId id="312" r:id="rId14"/>
    <p:sldId id="311" r:id="rId15"/>
    <p:sldId id="316" r:id="rId16"/>
    <p:sldId id="317" r:id="rId17"/>
    <p:sldId id="318" r:id="rId18"/>
    <p:sldId id="319" r:id="rId19"/>
    <p:sldId id="320" r:id="rId20"/>
    <p:sldId id="321" r:id="rId21"/>
    <p:sldId id="282" r:id="rId22"/>
    <p:sldId id="289" r:id="rId23"/>
    <p:sldId id="322" r:id="rId24"/>
    <p:sldId id="323" r:id="rId25"/>
    <p:sldId id="313" r:id="rId26"/>
    <p:sldId id="314" r:id="rId27"/>
    <p:sldId id="291" r:id="rId28"/>
    <p:sldId id="324" r:id="rId29"/>
    <p:sldId id="325" r:id="rId30"/>
    <p:sldId id="295" r:id="rId31"/>
    <p:sldId id="326" r:id="rId32"/>
    <p:sldId id="327" r:id="rId33"/>
    <p:sldId id="302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7968" autoAdjust="0"/>
    <p:restoredTop sz="98113" autoAdjust="0"/>
  </p:normalViewPr>
  <p:slideViewPr>
    <p:cSldViewPr>
      <p:cViewPr>
        <p:scale>
          <a:sx n="120" d="100"/>
          <a:sy n="120" d="100"/>
        </p:scale>
        <p:origin x="1620" y="72"/>
      </p:cViewPr>
      <p:guideLst>
        <p:guide orient="horz" pos="2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curaai00.tistory.com/4" TargetMode="External" /><Relationship Id="rId3" Type="http://schemas.openxmlformats.org/officeDocument/2006/relationships/hyperlink" Target="https://brunch.co.kr/@itschloe1/8#:~:text=%EB%94%A5%EB%9F%AC%EB%8B%9D%EA%B3%BC%20%EC%A0%84%ED%86%B5%EC%A0%81%EC%9D%B4,%EC%96%91%EC%97%90%20%EB%94%B0%EB%A5%B8%20%EC%84%B1%EB%8A%A5%EC%9E%85%EB%8B%88%EB%8B%A4.&amp;amp;text=%EC%99%9C%EB%83%90%ED%95%98%EB%A9%B4%20%EB%94%A5%EB%9F%AC%EB%8B%9D%20%EC%95%8C%EA%B3%A0%EB%A6%AC%EC%A6%98%EC%9D%80,%EC%95%8C%EA%B3%A0%EB%A6%AC%EC%A6%98%EC%9D%B4%20%EB%8D%94%20%EC%9A%B0%EC%84%B8%ED%95%A9%EB%8B%88%EB%8B%A4." TargetMode="External" /><Relationship Id="rId4" Type="http://schemas.openxmlformats.org/officeDocument/2006/relationships/hyperlink" Target="https://www.youtube.com/watch?v=40Gdctb55BY" TargetMode="External"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694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Alexnet</a:t>
            </a:r>
            <a:endParaRPr lang="en-US" altLang="ko-KR" sz="4000" b="1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7" y="3625279"/>
            <a:ext cx="4968553" cy="516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ImageNet Classification with Deep Convolutional</a:t>
            </a:r>
            <a:endParaRPr lang="ko-KR" altLang="en-US" sz="14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  <a:p>
            <a:pPr lvl="0">
              <a:defRPr/>
            </a:pPr>
            <a:r>
              <a:rPr lang="ko-KR" altLang="en-US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Neural Networks </a:t>
            </a:r>
            <a:endParaRPr lang="ko-KR" altLang="en-US" sz="14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4064" y="5585231"/>
            <a:ext cx="2754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크레파스 </a:t>
            </a:r>
            <a:r>
              <a:rPr lang="en-US" altLang="ko-KR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1</a:t>
            </a:r>
            <a:r>
              <a:rPr lang="ko-KR" altLang="en-US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기  </a:t>
            </a:r>
            <a:r>
              <a:rPr lang="en-US" altLang="ko-KR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|  </a:t>
            </a:r>
            <a:r>
              <a:rPr lang="ko-KR" altLang="en-US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손경일</a:t>
            </a:r>
            <a:endParaRPr lang="ko-KR" altLang="en-US" sz="14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767280"/>
            <a:ext cx="2754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CrePAS 6</a:t>
            </a:r>
            <a:r>
              <a:rPr lang="en-US" altLang="ko-KR" sz="1100" baseline="300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th</a:t>
            </a:r>
            <a:r>
              <a:rPr lang="en-US" altLang="ko-KR" sz="11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 the first session</a:t>
            </a:r>
            <a:endParaRPr lang="en-US" altLang="ko-KR" sz="11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3" name="직사각형 10"/>
          <p:cNvSpPr/>
          <p:nvPr/>
        </p:nvSpPr>
        <p:spPr>
          <a:xfrm>
            <a:off x="1547664" y="2494776"/>
            <a:ext cx="6199403" cy="251840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27"/>
          <p:cNvSpPr/>
          <p:nvPr/>
        </p:nvSpPr>
        <p:spPr>
          <a:xfrm>
            <a:off x="2519772" y="2265201"/>
            <a:ext cx="3701136" cy="48552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25"/>
          <p:cNvSpPr txBox="1"/>
          <p:nvPr/>
        </p:nvSpPr>
        <p:spPr>
          <a:xfrm>
            <a:off x="2640533" y="2278751"/>
            <a:ext cx="3443635" cy="366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Architecture Competence</a:t>
            </a:r>
            <a:endParaRPr lang="en-US" altLang="ko-KR" b="1">
              <a:solidFill>
                <a:srgbClr val="af906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6" name="TextBox 26"/>
          <p:cNvSpPr txBox="1"/>
          <p:nvPr/>
        </p:nvSpPr>
        <p:spPr>
          <a:xfrm>
            <a:off x="1564827" y="2939799"/>
            <a:ext cx="6014345" cy="1556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ctr">
              <a:lnSpc>
                <a:spcPct val="150000"/>
              </a:lnSpc>
              <a:buClr>
                <a:srgbClr val="af9061"/>
              </a:buClr>
              <a:buFont typeface="Wingdings"/>
              <a:buChar char="ü"/>
              <a:defRPr/>
            </a:pPr>
            <a:r>
              <a: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Relu Nonlinearity</a:t>
            </a:r>
            <a:endParaRPr lang="en-US" altLang="ko-KR" sz="1600">
              <a:ln w="9525"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Yoon 윤고딕 520_TT"/>
              <a:ea typeface="Yoon 윤고딕 520_TT"/>
            </a:endParaRPr>
          </a:p>
          <a:p>
            <a:pPr marL="228480" indent="-228480" algn="ctr">
              <a:lnSpc>
                <a:spcPct val="150000"/>
              </a:lnSpc>
              <a:buClr>
                <a:srgbClr val="af9061"/>
              </a:buClr>
              <a:buFont typeface="Wingdings"/>
              <a:buChar char="ü"/>
              <a:defRPr/>
            </a:pPr>
            <a:r>
              <a: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Training on multiple GPUs</a:t>
            </a:r>
            <a:endParaRPr lang="en-US" altLang="ko-KR" sz="1600">
              <a:ln w="9525"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Yoon 윤고딕 520_TT"/>
              <a:ea typeface="Yoon 윤고딕 520_TT"/>
            </a:endParaRPr>
          </a:p>
          <a:p>
            <a:pPr marL="228480" indent="-228480" algn="ctr">
              <a:lnSpc>
                <a:spcPct val="150000"/>
              </a:lnSpc>
              <a:buClr>
                <a:srgbClr val="af9061"/>
              </a:buClr>
              <a:buFont typeface="Wingdings"/>
              <a:buChar char="ü"/>
              <a:defRPr/>
            </a:pPr>
            <a:r>
              <a: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Local Response Normalization</a:t>
            </a:r>
            <a:endParaRPr lang="en-US" altLang="ko-KR" sz="1600">
              <a:ln w="9525"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Yoon 윤고딕 520_TT"/>
              <a:ea typeface="Yoon 윤고딕 520_TT"/>
            </a:endParaRPr>
          </a:p>
          <a:p>
            <a:pPr marL="228480" indent="-228480" algn="ctr">
              <a:lnSpc>
                <a:spcPct val="150000"/>
              </a:lnSpc>
              <a:buClr>
                <a:srgbClr val="af9061"/>
              </a:buClr>
              <a:buFont typeface="Wingdings"/>
              <a:buChar char="ü"/>
              <a:defRPr/>
            </a:pPr>
            <a:r>
              <a: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Prevent Overfitting: Overlapping Pooling</a:t>
            </a:r>
            <a:endParaRPr lang="en-US" altLang="ko-KR" sz="1600">
              <a:ln w="9525"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9" name="TextBox 30"/>
          <p:cNvSpPr txBox="1"/>
          <p:nvPr/>
        </p:nvSpPr>
        <p:spPr>
          <a:xfrm>
            <a:off x="2886461" y="5087064"/>
            <a:ext cx="3831385" cy="35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직사각형 31"/>
          <p:cNvSpPr/>
          <p:nvPr/>
        </p:nvSpPr>
        <p:spPr>
          <a:xfrm>
            <a:off x="1835696" y="1484784"/>
            <a:ext cx="1440160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" name="TextBox 28"/>
          <p:cNvSpPr txBox="1"/>
          <p:nvPr/>
        </p:nvSpPr>
        <p:spPr>
          <a:xfrm>
            <a:off x="1691680" y="1268760"/>
            <a:ext cx="2605936" cy="548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ko-KR" altLang="en-US" sz="3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차별점</a:t>
            </a:r>
            <a:endParaRPr lang="ko-KR" altLang="en-US" sz="30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2" name="갈매기형 수장 29"/>
          <p:cNvSpPr/>
          <p:nvPr/>
        </p:nvSpPr>
        <p:spPr>
          <a:xfrm>
            <a:off x="1623307" y="141527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갈매기형 수장 30"/>
          <p:cNvSpPr/>
          <p:nvPr/>
        </p:nvSpPr>
        <p:spPr>
          <a:xfrm>
            <a:off x="1475656" y="141527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4" name=""/>
          <p:cNvGrpSpPr/>
          <p:nvPr/>
        </p:nvGrpSpPr>
        <p:grpSpPr>
          <a:xfrm rot="0">
            <a:off x="0" y="0"/>
            <a:ext cx="951069" cy="692696"/>
            <a:chOff x="5099706" y="1860077"/>
            <a:chExt cx="3000686" cy="2185501"/>
          </a:xfrm>
        </p:grpSpPr>
        <p:sp>
          <p:nvSpPr>
            <p:cNvPr id="45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19"/>
            <p:cNvSpPr txBox="1"/>
            <p:nvPr/>
          </p:nvSpPr>
          <p:spPr>
            <a:xfrm>
              <a:off x="5904598" y="2449462"/>
              <a:ext cx="1544385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sp>
        <p:nvSpPr>
          <p:cNvPr id="47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648" y="1031353"/>
            <a:ext cx="3168352" cy="457200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115616" y="982954"/>
            <a:ext cx="3684897" cy="546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ActivationFunc</a:t>
            </a:r>
            <a:r>
              <a:rPr lang="en-US" altLang="ko-KR" sz="3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:Relu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03648" y="692696"/>
            <a:ext cx="44644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2.3.1</a:t>
            </a:r>
            <a:r>
              <a:rPr lang="ko-KR" altLang="en-US" sz="13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 성능 향상의 일등 공신</a:t>
            </a:r>
            <a:endParaRPr lang="ko-KR" altLang="en-US" sz="1300">
              <a:solidFill>
                <a:srgbClr val="af9061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1145377" y="1556792"/>
            <a:ext cx="4506743" cy="1080120"/>
            <a:chOff x="1835696" y="3068960"/>
            <a:chExt cx="4506743" cy="1080120"/>
          </a:xfrm>
        </p:grpSpPr>
        <p:sp>
          <p:nvSpPr>
            <p:cNvPr id="29" name="TextBox 28"/>
            <p:cNvSpPr txBox="1"/>
            <p:nvPr/>
          </p:nvSpPr>
          <p:spPr>
            <a:xfrm>
              <a:off x="2065948" y="3239688"/>
              <a:ext cx="1972235" cy="720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lvl="0" indent="-199920">
                <a:buClr>
                  <a:srgbClr val="272123"/>
                </a:buClr>
                <a:buFont typeface="Wingdings"/>
                <a:buChar char="v"/>
                <a:defRPr/>
              </a:pPr>
              <a:r>
                <a:rPr lang="ko-KR" altLang="en-US" sz="14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/>
                  <a:ea typeface="Yoon 윤고딕 520_TT"/>
                </a:rPr>
                <a:t>기존 활성화 함수</a:t>
              </a:r>
              <a:endPara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endParaRPr>
            </a:p>
            <a:p>
              <a:pPr marL="0" lvl="0" indent="0">
                <a:buClr>
                  <a:srgbClr val="272123"/>
                </a:buClr>
                <a:buFont typeface="Wingdings"/>
                <a:buNone/>
                <a:defRPr/>
              </a:pPr>
              <a:r>
                <a:rPr lang="en-US" altLang="ko-KR" sz="14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/>
                  <a:ea typeface="Yoon 윤고딕 520_TT"/>
                </a:rPr>
                <a:t>Sigmoid</a:t>
              </a:r>
              <a:endPara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endParaRPr>
            </a:p>
            <a:p>
              <a:pPr marL="0" lvl="0" indent="0">
                <a:buClr>
                  <a:srgbClr val="272123"/>
                </a:buClr>
                <a:buFont typeface="Wingdings"/>
                <a:buNone/>
                <a:defRPr/>
              </a:pPr>
              <a:r>
                <a:rPr lang="en-US" altLang="ko-KR" sz="14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/>
                  <a:ea typeface="Yoon 윤고딕 520_TT"/>
                </a:rPr>
                <a:t>Tanh</a:t>
              </a:r>
              <a:endPara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4660130" y="3531811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4512479" y="3531811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0311" y="3429000"/>
              <a:ext cx="1152128" cy="298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/>
                  <a:ea typeface="Yoon 윤고딕 520_TT"/>
                </a:rPr>
                <a:t>RELU</a:t>
              </a:r>
              <a:endPara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endParaRPr>
            </a:p>
          </p:txBody>
        </p:sp>
        <p:sp>
          <p:nvSpPr>
            <p:cNvPr id="3" name="오각형 2"/>
            <p:cNvSpPr/>
            <p:nvPr/>
          </p:nvSpPr>
          <p:spPr>
            <a:xfrm>
              <a:off x="1835696" y="3068960"/>
              <a:ext cx="2460759" cy="1080120"/>
            </a:xfrm>
            <a:prstGeom prst="homePlate">
              <a:avLst>
                <a:gd name="adj" fmla="val 50000"/>
              </a:avLst>
            </a:prstGeom>
            <a:noFill/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9872" y="1916832"/>
            <a:ext cx="0" cy="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8024" y="3284984"/>
            <a:ext cx="3723423" cy="3173947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8331" y="3699106"/>
            <a:ext cx="3305636" cy="2610214"/>
          </a:xfrm>
          <a:prstGeom prst="rect">
            <a:avLst/>
          </a:prstGeom>
        </p:spPr>
      </p:pic>
      <p:grpSp>
        <p:nvGrpSpPr>
          <p:cNvPr id="46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7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2-3-1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sp>
        <p:nvSpPr>
          <p:cNvPr id="49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l="21480" t="22800" r="22440" b="56680"/>
          <a:stretch>
            <a:fillRect/>
          </a:stretch>
        </p:blipFill>
        <p:spPr>
          <a:xfrm>
            <a:off x="2847297" y="2276872"/>
            <a:ext cx="6296702" cy="1296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648" y="1031353"/>
            <a:ext cx="3168352" cy="457200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67544" y="982954"/>
            <a:ext cx="4896544" cy="53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Multiple GPU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03648" y="692696"/>
            <a:ext cx="44644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3.3.2</a:t>
            </a:r>
            <a:endParaRPr lang="en-US" altLang="ko-KR" sz="1300">
              <a:solidFill>
                <a:srgbClr val="af906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9438" y="1916832"/>
            <a:ext cx="5734850" cy="2800741"/>
          </a:xfrm>
          <a:prstGeom prst="rect">
            <a:avLst/>
          </a:prstGeom>
        </p:spPr>
      </p:pic>
      <p:sp>
        <p:nvSpPr>
          <p:cNvPr id="45" name="TextBox 18"/>
          <p:cNvSpPr txBox="1"/>
          <p:nvPr/>
        </p:nvSpPr>
        <p:spPr>
          <a:xfrm>
            <a:off x="1259632" y="4869160"/>
            <a:ext cx="7272808" cy="1557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메모리 부족으로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GPU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2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대를 사용하여 데이터 병렬 처리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Intra GPU connection: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1,2,4,5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번째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conv layers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에서는 같은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GPU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내에서의 커널만 사용 가능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Inter GPU connection: 3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번째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conv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과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3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개의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fully connected layers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에서는 두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GPU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의 모든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kernal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들 사용 가능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GPU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사용함으로써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top5 error: 1.2%, top1 error: 1.7% 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절감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6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7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2-3-2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sp>
        <p:nvSpPr>
          <p:cNvPr id="49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648" y="1031353"/>
            <a:ext cx="3168352" cy="457200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403648" y="692696"/>
            <a:ext cx="44644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2-2</a:t>
            </a:r>
            <a:endParaRPr lang="en-US" altLang="ko-KR" sz="1300">
              <a:solidFill>
                <a:srgbClr val="af906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4197326" y="138481"/>
            <a:ext cx="1382786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8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2-3-4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600" y="2420888"/>
            <a:ext cx="7898378" cy="1296144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4581128"/>
            <a:ext cx="8495928" cy="707392"/>
          </a:xfrm>
          <a:prstGeom prst="rect">
            <a:avLst/>
          </a:prstGeom>
        </p:spPr>
      </p:pic>
      <p:sp>
        <p:nvSpPr>
          <p:cNvPr id="54" name="TextBox 26"/>
          <p:cNvSpPr txBox="1"/>
          <p:nvPr/>
        </p:nvSpPr>
        <p:spPr>
          <a:xfrm>
            <a:off x="-972616" y="982954"/>
            <a:ext cx="7848872" cy="53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272123"/>
                </a:solidFill>
                <a:latin typeface="Yoon 윤고딕 520_TT"/>
                <a:ea typeface="Yoon 윤고딕 520_TT"/>
              </a:rPr>
              <a:t>Prvt Overfiting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648" y="1031353"/>
            <a:ext cx="3168352" cy="457200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67544" y="982954"/>
            <a:ext cx="4896544" cy="996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272123"/>
                </a:solidFill>
                <a:latin typeface="Yoon 윤고딕 520_TT"/>
                <a:ea typeface="Yoon 윤고딕 520_TT"/>
              </a:rPr>
              <a:t>Local Response Normalization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4197326" y="138481"/>
            <a:ext cx="1382786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8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2-3-3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9519" y="1916832"/>
            <a:ext cx="4724962" cy="377180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576" y="5633801"/>
            <a:ext cx="7919864" cy="1107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31640" y="1484784"/>
            <a:ext cx="5832648" cy="504056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39552" y="1196752"/>
            <a:ext cx="7128792" cy="996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272123"/>
                </a:solidFill>
                <a:latin typeface="Yoon 윤고딕 520_TT"/>
                <a:ea typeface="Yoon 윤고딕 520_TT"/>
              </a:rPr>
              <a:t>Prvt Overfitting(1): 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algn="ctr">
              <a:defRPr/>
            </a:pPr>
            <a:r>
              <a:rPr lang="en-US" altLang="ko-KR" sz="3000">
                <a:solidFill>
                  <a:srgbClr val="272123"/>
                </a:solidFill>
                <a:latin typeface="Yoon 윤고딕 520_TT"/>
                <a:ea typeface="Yoon 윤고딕 520_TT"/>
              </a:rPr>
              <a:t>Local Response Normalization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4197326" y="138481"/>
            <a:ext cx="1382786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8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2-3-3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sp>
        <p:nvSpPr>
          <p:cNvPr id="53" name="TextBox 17"/>
          <p:cNvSpPr txBox="1"/>
          <p:nvPr/>
        </p:nvSpPr>
        <p:spPr>
          <a:xfrm>
            <a:off x="1403648" y="3188216"/>
            <a:ext cx="6336704" cy="130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Relu 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함수는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unbounded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하기 때문에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LRN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이 일반화에 도움이 됨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특정 값에 의해 과대 적합되는 것을 방지할 수 있음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top-1, top-5 error rates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를 각각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1.4%,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1.2%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감소시킴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.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7164" y="4581128"/>
            <a:ext cx="4105275" cy="188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648" y="1031353"/>
            <a:ext cx="3168352" cy="457200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67544" y="982954"/>
            <a:ext cx="4896544" cy="996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272123"/>
                </a:solidFill>
                <a:latin typeface="Yoon 윤고딕 520_TT"/>
                <a:ea typeface="Yoon 윤고딕 520_TT"/>
              </a:rPr>
              <a:t>Local Response Normalization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4197326" y="138481"/>
            <a:ext cx="1382786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8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2-3-3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1916832"/>
            <a:ext cx="8105774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648" y="1031353"/>
            <a:ext cx="3168352" cy="457200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67544" y="982954"/>
            <a:ext cx="7848872" cy="53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272123"/>
                </a:solidFill>
                <a:latin typeface="Yoon 윤고딕 520_TT"/>
                <a:ea typeface="Yoon 윤고딕 520_TT"/>
              </a:rPr>
              <a:t>Prvt Overfiting(2): Overlapping Pooling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03648" y="692696"/>
            <a:ext cx="44644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2-2</a:t>
            </a:r>
            <a:endParaRPr lang="en-US" altLang="ko-KR" sz="1300">
              <a:solidFill>
                <a:srgbClr val="af906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4197326" y="138481"/>
            <a:ext cx="1382786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8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2-3-4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600" y="1833952"/>
            <a:ext cx="7618259" cy="2675167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475656" y="4797152"/>
            <a:ext cx="6336704" cy="82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과대 적합 방지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top-1, top-5 error rates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를 각각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0.4%,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0.3%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감소시킴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.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648" y="1031353"/>
            <a:ext cx="3168352" cy="457200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67544" y="982954"/>
            <a:ext cx="7848872" cy="53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272123"/>
                </a:solidFill>
                <a:latin typeface="Yoon 윤고딕 520_TT"/>
                <a:ea typeface="Yoon 윤고딕 520_TT"/>
              </a:rPr>
              <a:t>Prvt Overfiting(3): Data Augmentation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4197326" y="138481"/>
            <a:ext cx="1382786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8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2-3-4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5616" y="3429000"/>
            <a:ext cx="7343799" cy="1457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648" y="1031353"/>
            <a:ext cx="3168352" cy="457200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67544" y="982954"/>
            <a:ext cx="7848872" cy="53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272123"/>
                </a:solidFill>
                <a:latin typeface="Yoon 윤고딕 520_TT"/>
                <a:ea typeface="Yoon 윤고딕 520_TT"/>
              </a:rPr>
              <a:t>Prvt Overfiting(3): Data Augmentation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4197326" y="138481"/>
            <a:ext cx="1382786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8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2-3-4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pic>
        <p:nvPicPr>
          <p:cNvPr id="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88024" y="2996952"/>
            <a:ext cx="4042211" cy="2592288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5057" y="3429000"/>
            <a:ext cx="3022886" cy="1730896"/>
          </a:xfrm>
          <a:prstGeom prst="rect">
            <a:avLst/>
          </a:prstGeom>
        </p:spPr>
      </p:pic>
      <p:sp>
        <p:nvSpPr>
          <p:cNvPr id="59" name="TextBox 17"/>
          <p:cNvSpPr txBox="1"/>
          <p:nvPr/>
        </p:nvSpPr>
        <p:spPr>
          <a:xfrm>
            <a:off x="467544" y="2132856"/>
            <a:ext cx="6336704" cy="1056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  ＊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Train: Image Translation &amp; 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	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Horizontal reflection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&amp;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	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Flip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	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60" name="TextBox 17"/>
          <p:cNvSpPr txBox="1"/>
          <p:nvPr/>
        </p:nvSpPr>
        <p:spPr>
          <a:xfrm>
            <a:off x="4283967" y="2132856"/>
            <a:ext cx="6336705" cy="332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              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＊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Test: Crop &amp; Flip augmentation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61" name="TextBox 17"/>
          <p:cNvSpPr txBox="1"/>
          <p:nvPr/>
        </p:nvSpPr>
        <p:spPr>
          <a:xfrm>
            <a:off x="611559" y="5772809"/>
            <a:ext cx="8784976" cy="824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Augmentation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을 통해 과대 적합 방지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Train data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의 경우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,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데이터 양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2048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배 증가 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Test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의 경우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10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배 증가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.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&lt;-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10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개의 데이터의 소프트맥스 결과값을 평균을 내어 라벨 만듦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7"/>
          <p:cNvSpPr txBox="1"/>
          <p:nvPr/>
        </p:nvSpPr>
        <p:spPr>
          <a:xfrm>
            <a:off x="611560" y="3280118"/>
            <a:ext cx="1872208" cy="2993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Yoon 윤고딕 520_TT"/>
                <a:ea typeface="Yoon 윤고딕 520_TT"/>
              </a:rPr>
              <a:t>Meaning(Importance)</a:t>
            </a:r>
            <a:endParaRPr lang="en-US" altLang="ko-KR" sz="1400">
              <a:solidFill>
                <a:schemeClr val="lt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2887129" y="3280117"/>
            <a:ext cx="1339465" cy="29937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chemeClr val="lt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4572000" y="3280117"/>
            <a:ext cx="1598810" cy="29937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chemeClr val="lt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6573590" y="3272453"/>
            <a:ext cx="1382786" cy="30056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chemeClr val="lt1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346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353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648" y="1031353"/>
            <a:ext cx="3168352" cy="457200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67544" y="982954"/>
            <a:ext cx="7848872" cy="53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272123"/>
                </a:solidFill>
                <a:latin typeface="Yoon 윤고딕 520_TT"/>
                <a:ea typeface="Yoon 윤고딕 520_TT"/>
              </a:rPr>
              <a:t>Prvt Overfiting(4): Dropout</a:t>
            </a:r>
            <a:endParaRPr lang="en-US" altLang="ko-KR" sz="30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4197326" y="138481"/>
            <a:ext cx="1382786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48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2-3-4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sp>
        <p:nvSpPr>
          <p:cNvPr id="61" name="TextBox 17"/>
          <p:cNvSpPr txBox="1"/>
          <p:nvPr/>
        </p:nvSpPr>
        <p:spPr>
          <a:xfrm>
            <a:off x="755576" y="2420888"/>
            <a:ext cx="8784976" cy="42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0.5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의 확률로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hidden neuron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의 값을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0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으로 바꿔줌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Dropout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된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hidden neuron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은 순전파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,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역전파에서 영향을 미치지 않는다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.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뉴런들 사이의 의존성을 낮추고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,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co-adaptation(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뉴런간의 동조화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)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을 피할 수 있다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.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3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개의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fully connected layers 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중 앞의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2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개에만 적용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Test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시에는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dropout X, 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그냥 소프트맥스 결과물에다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0.5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를 곱해줌 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3600" y="3429000"/>
            <a:ext cx="4876800" cy="232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4728" y="2927739"/>
            <a:ext cx="3015424" cy="100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Layers Analysis</a:t>
            </a:r>
            <a:endParaRPr lang="en-US" altLang="ko-KR" sz="3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2123728" y="935758"/>
            <a:ext cx="140381" cy="154419"/>
          </a:xfrm>
          <a:prstGeom prst="chevron">
            <a:avLst>
              <a:gd name="adj" fmla="val 50000"/>
            </a:avLst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976076" y="935758"/>
            <a:ext cx="140381" cy="154419"/>
          </a:xfrm>
          <a:prstGeom prst="chevron">
            <a:avLst>
              <a:gd name="adj" fmla="val 50000"/>
            </a:avLst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6762" y="797524"/>
            <a:ext cx="3273350" cy="419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b="1">
                <a:ln w="9525"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Yoon 윤고딕 520_TT"/>
                <a:ea typeface="Yoon 윤고딕 520_TT"/>
              </a:rPr>
              <a:t>Layers Configuration</a:t>
            </a:r>
            <a:endParaRPr lang="en-US" altLang="ko-KR" sz="2200" b="1">
              <a:ln w="9525"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198" y="1528878"/>
            <a:ext cx="8458802" cy="4708434"/>
          </a:xfrm>
          <a:prstGeom prst="rect">
            <a:avLst/>
          </a:prstGeom>
        </p:spPr>
      </p:pic>
      <p:sp>
        <p:nvSpPr>
          <p:cNvPr id="2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32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3-1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899592" y="686914"/>
            <a:ext cx="140381" cy="154419"/>
          </a:xfrm>
          <a:prstGeom prst="chevron">
            <a:avLst>
              <a:gd name="adj" fmla="val 50000"/>
            </a:avLst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751940" y="686914"/>
            <a:ext cx="140381" cy="154419"/>
          </a:xfrm>
          <a:prstGeom prst="chevron">
            <a:avLst>
              <a:gd name="adj" fmla="val 50000"/>
            </a:avLst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2626" y="548680"/>
            <a:ext cx="3273350" cy="419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b="1">
                <a:ln w="9525"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Yoon 윤고딕 520_TT"/>
                <a:ea typeface="Yoon 윤고딕 520_TT"/>
              </a:rPr>
              <a:t>Layers Configuration</a:t>
            </a:r>
            <a:endParaRPr lang="en-US" altLang="ko-KR" sz="2200" b="1">
              <a:ln w="9525"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32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3-1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93270" y="6139036"/>
            <a:ext cx="2350730" cy="718964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8112" y="5085184"/>
            <a:ext cx="7884367" cy="87182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5857" y="1001265"/>
            <a:ext cx="7132284" cy="4011910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1907704" y="1124744"/>
            <a:ext cx="1224136" cy="79208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1" name=""/>
          <p:cNvSpPr/>
          <p:nvPr/>
        </p:nvSpPr>
        <p:spPr>
          <a:xfrm>
            <a:off x="3347864" y="1196752"/>
            <a:ext cx="2808312" cy="79208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2" name=""/>
          <p:cNvSpPr/>
          <p:nvPr/>
        </p:nvSpPr>
        <p:spPr>
          <a:xfrm>
            <a:off x="6156176" y="1124744"/>
            <a:ext cx="2232248" cy="79208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539552" y="2924944"/>
            <a:ext cx="1224136" cy="79208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4" name=""/>
          <p:cNvSpPr/>
          <p:nvPr/>
        </p:nvSpPr>
        <p:spPr>
          <a:xfrm>
            <a:off x="2267744" y="2780928"/>
            <a:ext cx="1224136" cy="79208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5" name=""/>
          <p:cNvSpPr/>
          <p:nvPr/>
        </p:nvSpPr>
        <p:spPr>
          <a:xfrm>
            <a:off x="3563888" y="2780928"/>
            <a:ext cx="1224136" cy="79208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899592" y="686914"/>
            <a:ext cx="140381" cy="154419"/>
          </a:xfrm>
          <a:prstGeom prst="chevron">
            <a:avLst>
              <a:gd name="adj" fmla="val 50000"/>
            </a:avLst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751940" y="686914"/>
            <a:ext cx="140381" cy="154419"/>
          </a:xfrm>
          <a:prstGeom prst="chevron">
            <a:avLst>
              <a:gd name="adj" fmla="val 50000"/>
            </a:avLst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2626" y="548680"/>
            <a:ext cx="3273350" cy="419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b="1">
                <a:ln w="9525"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Yoon 윤고딕 520_TT"/>
                <a:ea typeface="Yoon 윤고딕 520_TT"/>
              </a:rPr>
              <a:t>Layers Configuration</a:t>
            </a:r>
            <a:endParaRPr lang="en-US" altLang="ko-KR" sz="2200" b="1">
              <a:ln w="9525"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32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3-1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3608" y="1124744"/>
            <a:ext cx="7848872" cy="4117064"/>
          </a:xfrm>
          <a:prstGeom prst="rect">
            <a:avLst/>
          </a:prstGeom>
        </p:spPr>
      </p:pic>
      <p:sp>
        <p:nvSpPr>
          <p:cNvPr id="40" name="TextBox 18"/>
          <p:cNvSpPr txBox="1"/>
          <p:nvPr/>
        </p:nvSpPr>
        <p:spPr>
          <a:xfrm>
            <a:off x="950274" y="5290487"/>
            <a:ext cx="7582166" cy="130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# when filter size = 10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model = Sequential()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model.add(Conv2D(input_shape = (10, 10, 3), filters = 10, kernel_size = (3,3), strides = (1,1), padding = 'same'))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print(model.output_shape)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3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34" name=""/>
          <p:cNvGrpSpPr/>
          <p:nvPr/>
        </p:nvGrpSpPr>
        <p:grpSpPr>
          <a:xfrm rot="0">
            <a:off x="0" y="0"/>
            <a:ext cx="971599" cy="692696"/>
            <a:chOff x="5099706" y="1860077"/>
            <a:chExt cx="3065461" cy="2185501"/>
          </a:xfrm>
        </p:grpSpPr>
        <p:sp>
          <p:nvSpPr>
            <p:cNvPr id="35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19"/>
            <p:cNvSpPr txBox="1"/>
            <p:nvPr/>
          </p:nvSpPr>
          <p:spPr>
            <a:xfrm>
              <a:off x="5438888" y="2449462"/>
              <a:ext cx="2726279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3-1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0" y="585563"/>
            <a:ext cx="3695700" cy="5219700"/>
          </a:xfrm>
          <a:prstGeom prst="rect">
            <a:avLst/>
          </a:prstGeom>
        </p:spPr>
      </p:pic>
      <p:sp>
        <p:nvSpPr>
          <p:cNvPr id="38" name="갈매기형 수장 14"/>
          <p:cNvSpPr/>
          <p:nvPr/>
        </p:nvSpPr>
        <p:spPr>
          <a:xfrm>
            <a:off x="899592" y="843207"/>
            <a:ext cx="140381" cy="154419"/>
          </a:xfrm>
          <a:prstGeom prst="chevron">
            <a:avLst>
              <a:gd name="adj" fmla="val 50000"/>
            </a:avLst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갈매기형 수장 15"/>
          <p:cNvSpPr/>
          <p:nvPr/>
        </p:nvSpPr>
        <p:spPr>
          <a:xfrm>
            <a:off x="751940" y="843207"/>
            <a:ext cx="140381" cy="154419"/>
          </a:xfrm>
          <a:prstGeom prst="chevron">
            <a:avLst>
              <a:gd name="adj" fmla="val 50000"/>
            </a:avLst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1082626" y="704973"/>
            <a:ext cx="3273350" cy="419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b="1">
                <a:ln w="9525"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Yoon 윤고딕 520_TT"/>
                <a:ea typeface="Yoon 윤고딕 520_TT"/>
              </a:rPr>
              <a:t>Layers Configuration</a:t>
            </a:r>
            <a:endParaRPr lang="en-US" altLang="ko-KR" sz="2200" b="1">
              <a:ln w="9525"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4728" y="2927739"/>
            <a:ext cx="3015424" cy="54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3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Planning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Design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Presentation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2012679" y="1159405"/>
            <a:ext cx="140381" cy="154419"/>
          </a:xfrm>
          <a:prstGeom prst="chevron">
            <a:avLst>
              <a:gd name="adj" fmla="val 50000"/>
            </a:avLst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865028" y="1159405"/>
            <a:ext cx="140381" cy="154419"/>
          </a:xfrm>
          <a:prstGeom prst="chevron">
            <a:avLst>
              <a:gd name="adj" fmla="val 50000"/>
            </a:avLst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3665" y="1052736"/>
            <a:ext cx="2448295" cy="75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b="1">
                <a:ln w="9525"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Yoon 윤고딕 520_TT"/>
                <a:ea typeface="Yoon 윤고딕 520_TT"/>
              </a:rPr>
              <a:t>Details of Learning</a:t>
            </a:r>
            <a:endParaRPr lang="en-US" altLang="ko-KR" sz="2200" b="1">
              <a:ln w="9525">
                <a:solidFill>
                  <a:srgbClr val="fda800">
                    <a:alpha val="30000"/>
                  </a:srgbClr>
                </a:solidFill>
              </a:ln>
              <a:solidFill>
                <a:srgbClr val="f2281e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44984" y="4581128"/>
            <a:ext cx="4667176" cy="1301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서로 제한된 연결성을 가졌던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gpu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결합 구조로 인해 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gpu1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은 색감과 관련 없는 정보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,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gpu2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는 색감과 관련 있는 정보에 특화되어 학습하였다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.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3608" y="3140968"/>
            <a:ext cx="7958046" cy="1393782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6096" y="764704"/>
            <a:ext cx="2448272" cy="2220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Planning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Design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Presentation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2012679" y="1159405"/>
            <a:ext cx="140381" cy="154419"/>
          </a:xfrm>
          <a:prstGeom prst="chevron">
            <a:avLst>
              <a:gd name="adj" fmla="val 50000"/>
            </a:avLst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865028" y="1159405"/>
            <a:ext cx="140381" cy="154419"/>
          </a:xfrm>
          <a:prstGeom prst="chevron">
            <a:avLst>
              <a:gd name="adj" fmla="val 50000"/>
            </a:avLst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3665" y="1052736"/>
            <a:ext cx="2448295" cy="75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b="1">
                <a:ln w="9525"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Yoon 윤고딕 520_TT"/>
                <a:ea typeface="Yoon 윤고딕 520_TT"/>
              </a:rPr>
              <a:t>Details of Learning</a:t>
            </a:r>
            <a:endParaRPr lang="en-US" altLang="ko-KR" sz="2200" b="1">
              <a:ln w="9525">
                <a:solidFill>
                  <a:srgbClr val="fda800">
                    <a:alpha val="30000"/>
                  </a:srgbClr>
                </a:solidFill>
              </a:ln>
              <a:solidFill>
                <a:srgbClr val="f2281e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1234" y="2204864"/>
            <a:ext cx="7395221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Planning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Design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Presentation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2012679" y="1159405"/>
            <a:ext cx="140381" cy="154419"/>
          </a:xfrm>
          <a:prstGeom prst="chevron">
            <a:avLst>
              <a:gd name="adj" fmla="val 50000"/>
            </a:avLst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865028" y="1159405"/>
            <a:ext cx="140381" cy="154419"/>
          </a:xfrm>
          <a:prstGeom prst="chevron">
            <a:avLst>
              <a:gd name="adj" fmla="val 50000"/>
            </a:avLst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5696" y="1021171"/>
            <a:ext cx="3960463" cy="424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b="1">
                <a:ln w="9525"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Yoon 윤고딕 520_TT"/>
                <a:ea typeface="Yoon 윤고딕 520_TT"/>
              </a:rPr>
              <a:t>Qualitative Evaluations</a:t>
            </a:r>
            <a:endParaRPr lang="en-US" altLang="ko-KR" sz="2200" b="1">
              <a:ln w="9525">
                <a:solidFill>
                  <a:srgbClr val="fda800">
                    <a:alpha val="30000"/>
                  </a:srgbClr>
                </a:solidFill>
              </a:ln>
              <a:solidFill>
                <a:srgbClr val="f2281e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6952" y="4869160"/>
            <a:ext cx="4667176" cy="56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Top 5 errors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에 걸렸던 사례들마저 오류가 난 것이 납득이 가는 사진들이었다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.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3608" y="1844824"/>
            <a:ext cx="7540691" cy="288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000" b="1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/>
                  <a:ea typeface="Yoon 윤고딕 520_TT"/>
                </a:rPr>
                <a:t>의의</a:t>
              </a:r>
              <a:endParaRPr lang="ko-KR" altLang="en-US" sz="3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/>
                  <a:ea typeface="Yoon 윤고딕 520_TT"/>
                </a:rPr>
                <a:t>Meaning</a:t>
              </a:r>
              <a:endParaRPr lang="en-US" altLang="ko-KR" b="1"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Planning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Design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Presentation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283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17153" y="1713885"/>
            <a:ext cx="4709693" cy="343022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9795" y="4365104"/>
            <a:ext cx="8244408" cy="57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+)</a:t>
            </a:r>
            <a:r>
              <a:rPr lang="ko-KR" altLang="en-US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데이터 양 더 많이 확보하고 </a:t>
            </a:r>
            <a:r>
              <a: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computational power</a:t>
            </a:r>
            <a:r>
              <a:rPr lang="ko-KR" altLang="en-US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도 </a:t>
            </a:r>
            <a:endParaRPr lang="ko-KR" altLang="en-US" sz="1600">
              <a:ln w="9525"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Yoon 윤고딕 520_TT"/>
              <a:ea typeface="Yoon 윤고딕 520_TT"/>
            </a:endParaRPr>
          </a:p>
          <a:p>
            <a:pPr algn="ctr">
              <a:defRPr/>
            </a:pPr>
            <a:r>
              <a:rPr lang="ko-KR" altLang="en-US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rPr>
              <a:t>강해지면 지도 학습 이용해 보아야겠다</a:t>
            </a:r>
            <a:endParaRPr lang="ko-KR" altLang="en-US" sz="1600">
              <a:ln w="9525">
                <a:solidFill>
                  <a:srgbClr val="af9061">
                    <a:alpha val="30000"/>
                  </a:srgbClr>
                </a:solidFill>
              </a:ln>
              <a:solidFill>
                <a:srgbClr val="af906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7624" y="2564904"/>
            <a:ext cx="7020272" cy="1014979"/>
          </a:xfrm>
          <a:prstGeom prst="rect">
            <a:avLst/>
          </a:prstGeom>
        </p:spPr>
      </p:pic>
      <p:cxnSp>
        <p:nvCxnSpPr>
          <p:cNvPr id="30" name=""/>
          <p:cNvCxnSpPr/>
          <p:nvPr/>
        </p:nvCxnSpPr>
        <p:spPr>
          <a:xfrm>
            <a:off x="4211960" y="3140968"/>
            <a:ext cx="29241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Reference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altLang="ko-KR">
                <a:hlinkClick r:id="rId2"/>
              </a:rPr>
              <a:t>https://curaai00.tistory.com/4</a:t>
            </a:r>
            <a:endParaRPr lang="en-US" altLang="ko-KR"/>
          </a:p>
          <a:p>
            <a:pPr>
              <a:defRPr/>
            </a:pPr>
            <a:r>
              <a:rPr lang="en-US" altLang="ko-KR"/>
              <a:t>https://towardsdatascience.com/implementing-alexnet-cnn-architecture-using-tensorflow-2-0-and-keras-2113e090ad98</a:t>
            </a:r>
            <a:endParaRPr lang="en-US" altLang="ko-KR">
              <a:hlinkClick r:id="rId3"/>
            </a:endParaRPr>
          </a:p>
          <a:p>
            <a:pPr>
              <a:defRPr/>
            </a:pPr>
            <a:r>
              <a:rPr lang="en-US" altLang="ko-KR">
                <a:hlinkClick r:id="rId3"/>
              </a:rPr>
              <a:t>https://brunch.co.kr/@itschloe1/8#:~:text=%EB%94%A5%EB%9F%AC%EB%8B%9D%EA%B3%BC%20%EC%A0%84%ED%86%B5%EC%A0%81%EC%9D%B4,%EC%96%91%EC%97%90%20%EB%94%B0%EB%A5%B8%20%EC%84%B1%EB%8A%A5%EC%9E%85%EB%8B%88%EB%8B%A4.&amp;text=%EC%99%9C%EB%83%90%ED%95%98%EB%A9%B4%20%EB%94%A5%EB%9F%AC%EB%8B%9D%20%EC%95%8C%EA%B3%A0%EB%A6%AC%EC%A6%98%EC%9D%80,%EC%95%8C%EA%B3%A0%EB%A6%AC%EC%A6%98%EC%9D%B4%20%EB%8D%94%20%EC%9A%B0%EC%84%B8%ED%95%A9%EB%8B%88%EB%8B%A4.</a:t>
            </a:r>
            <a:endParaRPr lang="en-US" altLang="ko-KR"/>
          </a:p>
          <a:p>
            <a:pPr>
              <a:defRPr/>
            </a:pPr>
            <a:r>
              <a:rPr lang="en-US" altLang="ko-KR">
                <a:hlinkClick r:id="rId4"/>
              </a:rPr>
              <a:t>https://www.youtube.com/watch?v=40Gdctb55BY</a:t>
            </a:r>
            <a:endParaRPr lang="en-US" altLang="ko-KR"/>
          </a:p>
          <a:p>
            <a:pPr>
              <a:defRPr/>
            </a:pPr>
            <a:r>
              <a:rPr lang="en-US" altLang="ko-KR"/>
              <a:t>https://learnopencv.com/number-of-parameters-and-tensor-sizes-in-convolutional-neural-network/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Reference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https://m.blog.naver.com/PostView.nhn?blogId=laonple&amp;logNo=220542170499&amp;proxyReferer=https:%2F%2Fwww.google.com%2F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Thank you</a:t>
            </a:r>
            <a:endParaRPr lang="en-US" altLang="ko-KR" sz="4000" b="1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877903"/>
            <a:ext cx="2754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아주 상식적인 프레젠테이션 기법 </a:t>
            </a:r>
            <a:endParaRPr lang="en-US" altLang="ko-KR" sz="14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4064" y="5585231"/>
            <a:ext cx="2754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크레파스 </a:t>
            </a:r>
            <a:r>
              <a:rPr lang="en-US" altLang="ko-KR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1</a:t>
            </a:r>
            <a:r>
              <a:rPr lang="ko-KR" altLang="en-US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기  </a:t>
            </a:r>
            <a:r>
              <a:rPr lang="en-US" altLang="ko-KR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|  </a:t>
            </a:r>
            <a:r>
              <a:rPr lang="ko-KR" altLang="en-US" sz="14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물고기</a:t>
            </a:r>
            <a:endParaRPr lang="en-US" altLang="ko-KR" sz="14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564904"/>
            <a:ext cx="2754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CrePAS 6</a:t>
            </a:r>
            <a:r>
              <a:rPr lang="en-US" altLang="ko-KR" sz="1100" baseline="300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th</a:t>
            </a:r>
            <a:r>
              <a:rPr lang="en-US" altLang="ko-KR" sz="11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 the first session</a:t>
            </a:r>
            <a:endParaRPr lang="en-US" altLang="ko-KR" sz="11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2741930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03848" y="2708920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ILSVRC-2012</a:t>
            </a:r>
            <a:endParaRPr lang="en-US" altLang="ko-KR" sz="28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4718" y="3412286"/>
            <a:ext cx="2754565" cy="72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◎ ImageNet Large-Scale Visual Recognition Challenge</a:t>
            </a:r>
            <a:endParaRPr lang="ko-KR" altLang="en-US" sz="14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algn="ctr">
              <a:defRPr/>
            </a:pPr>
            <a:r>
              <a: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비전 분야에서의 올림픽</a:t>
            </a:r>
            <a:endParaRPr lang="ko-KR" altLang="en-US" sz="14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83495" y="4417367"/>
            <a:ext cx="2754565" cy="514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Alexnet</a:t>
            </a:r>
            <a:r>
              <a: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이 </a:t>
            </a: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2</a:t>
            </a:r>
            <a:r>
              <a: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등보다 </a:t>
            </a: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top-5 error rate</a:t>
            </a:r>
            <a:r>
              <a: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에서 </a:t>
            </a: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10%</a:t>
            </a:r>
            <a:r>
              <a: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이상 더 낮았음</a:t>
            </a: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14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3423507" y="449404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3275856" y="4494046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31" name=""/>
          <p:cNvSpPr/>
          <p:nvPr/>
        </p:nvSpPr>
        <p:spPr>
          <a:xfrm>
            <a:off x="3167336" y="5868090"/>
            <a:ext cx="5976664" cy="87327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athelas"/>
              </a:rPr>
              <a:t>* </a:t>
            </a: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athelas"/>
              </a:rPr>
              <a:t>The term top-5 error rate refers method of benchmarking machine learning models in the ImageNet Large Scale Visual Recognition Competition.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athelas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athelas"/>
              </a:rPr>
              <a:t>The model is considered to have classified a given image correctly if the target label is one of the model’s top 5 predictions.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athelas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63415" y="5445224"/>
            <a:ext cx="4356857" cy="515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기존 </a:t>
            </a: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SVM </a:t>
            </a:r>
            <a:r>
              <a: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머신러닝보다 비약적으로 나은 성능을 내면서</a:t>
            </a: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,</a:t>
            </a:r>
            <a:r>
              <a:rPr lang="ko-KR" altLang="en-US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본격적으로 이미지 분야에서 딥러닝의 시대를 엶</a:t>
            </a: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14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2559411" y="5521903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2411760" y="5521903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5131" y="1268760"/>
            <a:ext cx="7528944" cy="3888432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3347864" y="6170126"/>
            <a:ext cx="5616624" cy="4992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＊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Support Vector Machine vs Deep Learning</a:t>
            </a:r>
            <a:endParaRPr xmlns:mc="http://schemas.openxmlformats.org/markup-compatibility/2006" xmlns:hp="http://schemas.haansoft.com/office/presentation/8.0" lang="en-US" altLang="ko-KR" sz="9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SVM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에서는 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feature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를 모델에 제공해야 하는 반면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,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cnn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은 중요한 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features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를 자동으로 골라냄</a:t>
            </a:r>
            <a:endParaRPr xmlns:mc="http://schemas.openxmlformats.org/markup-compatibility/2006" xmlns:hp="http://schemas.haansoft.com/office/presentation/8.0" lang="ko-KR" altLang="en-US" sz="9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특히 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CNN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의 경우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, 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초기 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layer: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low level features, 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레이어 깊이가 깊어질수록 </a:t>
            </a:r>
            <a:r>
              <a:rPr xmlns:mc="http://schemas.openxmlformats.org/markup-compatibility/2006" xmlns:hp="http://schemas.haansoft.com/office/presentation/8.0" lang="en-US" altLang="ko-KR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high level features</a:t>
            </a:r>
            <a:r>
              <a:rPr xmlns:mc="http://schemas.openxmlformats.org/markup-compatibility/2006" xmlns:hp="http://schemas.haansoft.com/office/presentation/8.0" lang="ko-KR" altLang="en-US" sz="9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표현을 학습</a:t>
            </a:r>
            <a:endParaRPr xmlns:mc="http://schemas.openxmlformats.org/markup-compatibility/2006" xmlns:hp="http://schemas.haansoft.com/office/presentation/8.0" lang="ko-KR" altLang="en-US" sz="9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5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6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1840" y="3099703"/>
            <a:ext cx="2799399" cy="54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3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67824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1" name="직사각형 18"/>
          <p:cNvSpPr/>
          <p:nvPr/>
        </p:nvSpPr>
        <p:spPr>
          <a:xfrm>
            <a:off x="1691680" y="1911875"/>
            <a:ext cx="3485187" cy="415636"/>
          </a:xfrm>
          <a:prstGeom prst="rect">
            <a:avLst/>
          </a:prstGeom>
          <a:solidFill>
            <a:srgbClr val="af906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17"/>
          <p:cNvSpPr txBox="1"/>
          <p:nvPr/>
        </p:nvSpPr>
        <p:spPr>
          <a:xfrm>
            <a:off x="1909618" y="1911671"/>
            <a:ext cx="3049311" cy="3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1979712" y="2856100"/>
            <a:ext cx="4176464" cy="36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solidFill>
                  <a:srgbClr val="272123"/>
                </a:solidFill>
                <a:latin typeface="Yoon 윤고딕 520_TT"/>
                <a:ea typeface="Yoon 윤고딕 520_TT"/>
              </a:rPr>
              <a:t>Architecture Summary</a:t>
            </a:r>
            <a:endParaRPr lang="en-US" altLang="ko-KR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1979713" y="3655521"/>
            <a:ext cx="1800199" cy="362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Dataset</a:t>
            </a:r>
            <a:endParaRPr lang="en-US" altLang="ko-KR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0" name="TextBox 25"/>
          <p:cNvSpPr txBox="1"/>
          <p:nvPr/>
        </p:nvSpPr>
        <p:spPr>
          <a:xfrm>
            <a:off x="1979713" y="4439554"/>
            <a:ext cx="4055010" cy="35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Competence</a:t>
            </a:r>
            <a:endParaRPr lang="en-US" altLang="ko-KR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1979712" y="5157192"/>
            <a:ext cx="4055010" cy="36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endParaRPr lang="en-US" altLang="ko-KR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83" y="134817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67824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1" name="직사각형 31"/>
          <p:cNvSpPr/>
          <p:nvPr/>
        </p:nvSpPr>
        <p:spPr>
          <a:xfrm>
            <a:off x="1835696" y="1484784"/>
            <a:ext cx="1440160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2" name="TextBox 28"/>
          <p:cNvSpPr txBox="1"/>
          <p:nvPr/>
        </p:nvSpPr>
        <p:spPr>
          <a:xfrm>
            <a:off x="1691680" y="1268760"/>
            <a:ext cx="2605936" cy="548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Overall</a:t>
            </a:r>
            <a:endParaRPr lang="en-US" altLang="ko-KR" sz="30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3" name="갈매기형 수장 29"/>
          <p:cNvSpPr/>
          <p:nvPr/>
        </p:nvSpPr>
        <p:spPr>
          <a:xfrm>
            <a:off x="1623307" y="141527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갈매기형 수장 30"/>
          <p:cNvSpPr/>
          <p:nvPr/>
        </p:nvSpPr>
        <p:spPr>
          <a:xfrm>
            <a:off x="1475656" y="1415277"/>
            <a:ext cx="140381" cy="154419"/>
          </a:xfrm>
          <a:prstGeom prst="chevron">
            <a:avLst>
              <a:gd name="adj" fmla="val 50000"/>
            </a:avLst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2420888"/>
            <a:ext cx="8127266" cy="3013242"/>
          </a:xfrm>
          <a:prstGeom prst="rect">
            <a:avLst/>
          </a:prstGeom>
        </p:spPr>
      </p:pic>
      <p:sp>
        <p:nvSpPr>
          <p:cNvPr id="40" name="TextBox 18"/>
          <p:cNvSpPr txBox="1"/>
          <p:nvPr/>
        </p:nvSpPr>
        <p:spPr>
          <a:xfrm>
            <a:off x="1115616" y="5796553"/>
            <a:ext cx="5472608" cy="33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6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천만개의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parameters, 65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만개의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neurons, 8 layers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41" name=""/>
          <p:cNvGrpSpPr/>
          <p:nvPr/>
        </p:nvGrpSpPr>
        <p:grpSpPr>
          <a:xfrm rot="0">
            <a:off x="0" y="0"/>
            <a:ext cx="951069" cy="692696"/>
            <a:chOff x="5099706" y="1860077"/>
            <a:chExt cx="3000686" cy="2185501"/>
          </a:xfrm>
        </p:grpSpPr>
        <p:sp>
          <p:nvSpPr>
            <p:cNvPr id="42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19"/>
            <p:cNvSpPr txBox="1"/>
            <p:nvPr/>
          </p:nvSpPr>
          <p:spPr>
            <a:xfrm>
              <a:off x="5904598" y="2449462"/>
              <a:ext cx="1544385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2-1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sp>
        <p:nvSpPr>
          <p:cNvPr id="44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3063467" y="1981941"/>
            <a:ext cx="140381" cy="154419"/>
          </a:xfrm>
          <a:prstGeom prst="chevron">
            <a:avLst>
              <a:gd name="adj" fmla="val 50000"/>
            </a:avLst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2915816" y="1981941"/>
            <a:ext cx="140381" cy="154419"/>
          </a:xfrm>
          <a:prstGeom prst="chevron">
            <a:avLst>
              <a:gd name="adj" fmla="val 50000"/>
            </a:avLst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2485" y="1843707"/>
            <a:ext cx="1397507" cy="416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b="1">
                <a:ln w="9525"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Yoon 윤고딕 520_TT"/>
                <a:ea typeface="Yoon 윤고딕 520_TT"/>
              </a:rPr>
              <a:t>Dataset</a:t>
            </a:r>
            <a:endParaRPr lang="en-US" altLang="ko-KR" sz="2200" b="1">
              <a:ln w="9525"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47664" y="2688846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1000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개의 이미지 카테고리</a:t>
            </a:r>
            <a:endParaRPr lang="ko-KR" altLang="en-US" sz="16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55670" y="3212976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Test set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이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Labeling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된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ILSVRC-2010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데이터를 주로 사용 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1043608" y="138482"/>
            <a:ext cx="965459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Meaning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2512455" y="138481"/>
            <a:ext cx="1339465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Architecture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5925518" y="116632"/>
            <a:ext cx="1382786" cy="30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Discussion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1547664" y="3717032"/>
            <a:ext cx="6732239" cy="33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120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만개의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taining set, 5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만개의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validation set, 15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만개의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test set 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사용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4" name="TextBox 18"/>
          <p:cNvSpPr txBox="1"/>
          <p:nvPr/>
        </p:nvSpPr>
        <p:spPr>
          <a:xfrm>
            <a:off x="1568990" y="4227974"/>
            <a:ext cx="6027346" cy="569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모든 이미지를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256*256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사이즈의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RGB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컬러 사진으로 크기 통일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	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: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Resize &amp; Crop</a:t>
            </a: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35" name="TextBox 18"/>
          <p:cNvSpPr txBox="1"/>
          <p:nvPr/>
        </p:nvSpPr>
        <p:spPr>
          <a:xfrm>
            <a:off x="1547664" y="4682495"/>
            <a:ext cx="5709958" cy="330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grpSp>
        <p:nvGrpSpPr>
          <p:cNvPr id="36" name=""/>
          <p:cNvGrpSpPr/>
          <p:nvPr/>
        </p:nvGrpSpPr>
        <p:grpSpPr>
          <a:xfrm rot="0">
            <a:off x="0" y="0"/>
            <a:ext cx="951069" cy="692696"/>
            <a:chOff x="5099706" y="1860077"/>
            <a:chExt cx="3000686" cy="2185501"/>
          </a:xfrm>
        </p:grpSpPr>
        <p:sp>
          <p:nvSpPr>
            <p:cNvPr id="37" name="직사각형 17"/>
            <p:cNvSpPr/>
            <p:nvPr/>
          </p:nvSpPr>
          <p:spPr>
            <a:xfrm>
              <a:off x="5099706" y="1860077"/>
              <a:ext cx="3000686" cy="2185501"/>
            </a:xfrm>
            <a:prstGeom prst="rect">
              <a:avLst/>
            </a:prstGeom>
            <a:solidFill>
              <a:srgbClr val="272123"/>
            </a:solidFill>
            <a:ln w="6350">
              <a:solidFill>
                <a:srgbClr val="af9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19"/>
            <p:cNvSpPr txBox="1"/>
            <p:nvPr/>
          </p:nvSpPr>
          <p:spPr>
            <a:xfrm>
              <a:off x="5904598" y="2449462"/>
              <a:ext cx="1544385" cy="1057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>
                  <a:ln w="9525">
                    <a:solidFill>
                      <a:srgbClr val="af9061">
                        <a:alpha val="30000"/>
                      </a:srgbClr>
                    </a:solidFill>
                  </a:ln>
                  <a:solidFill>
                    <a:srgbClr val="af9061"/>
                  </a:solidFill>
                  <a:latin typeface="Yoon 윤고딕 520_TT"/>
                  <a:ea typeface="Yoon 윤고딕 520_TT"/>
                </a:rPr>
                <a:t>2-2</a:t>
              </a:r>
              <a:endParaRPr lang="en-US" altLang="ko-KR" sz="1600">
                <a:ln w="9525">
                  <a:solidFill>
                    <a:srgbClr val="af9061">
                      <a:alpha val="30000"/>
                    </a:srgbClr>
                  </a:solidFill>
                </a:ln>
                <a:solidFill>
                  <a:srgbClr val="af9061"/>
                </a:solidFill>
                <a:latin typeface="Yoon 윤고딕 520_TT"/>
                <a:ea typeface="Yoon 윤고딕 520_TT"/>
              </a:endParaRPr>
            </a:p>
          </p:txBody>
        </p:sp>
      </p:grpSp>
      <p:sp>
        <p:nvSpPr>
          <p:cNvPr id="39" name="TextBox 19"/>
          <p:cNvSpPr txBox="1"/>
          <p:nvPr/>
        </p:nvSpPr>
        <p:spPr>
          <a:xfrm>
            <a:off x="4197326" y="138481"/>
            <a:ext cx="1598810" cy="29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Layers_Analysis</a:t>
            </a:r>
            <a:endParaRPr lang="en-US" altLang="ko-KR" sz="1400"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Hewlett-Packard</ep:Company>
  <ep:Words>693</ep:Words>
  <ep:PresentationFormat>화면 슬라이드 쇼(4:3)</ep:PresentationFormat>
  <ep:Paragraphs>296</ep:Paragraphs>
  <ep:Slides>33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Reference</vt:lpstr>
      <vt:lpstr>Reference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2013-09-05T09:43:46.000</dcterms:created>
  <dc:creator>hp</dc:creator>
  <cp:lastModifiedBy>sgi40</cp:lastModifiedBy>
  <dcterms:modified xsi:type="dcterms:W3CDTF">2021-05-07T09:58:50.648</dcterms:modified>
  <cp:revision>147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